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99" r:id="rId1"/>
  </p:sldMasterIdLst>
  <p:sldIdLst>
    <p:sldId id="256" r:id="rId2"/>
    <p:sldId id="257" r:id="rId3"/>
    <p:sldId id="268" r:id="rId4"/>
    <p:sldId id="269" r:id="rId5"/>
    <p:sldId id="270" r:id="rId6"/>
    <p:sldId id="271" r:id="rId7"/>
    <p:sldId id="273" r:id="rId8"/>
    <p:sldId id="272" r:id="rId9"/>
    <p:sldId id="274" r:id="rId10"/>
    <p:sldId id="258" r:id="rId11"/>
    <p:sldId id="261" r:id="rId12"/>
    <p:sldId id="262" r:id="rId13"/>
    <p:sldId id="264" r:id="rId14"/>
    <p:sldId id="266" r:id="rId15"/>
    <p:sldId id="259" r:id="rId16"/>
    <p:sldId id="263" r:id="rId17"/>
    <p:sldId id="265" r:id="rId18"/>
    <p:sldId id="260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2" d="100"/>
          <a:sy n="82" d="100"/>
        </p:scale>
        <p:origin x="-63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8.xml"/><Relationship Id="rId20" Type="http://schemas.openxmlformats.org/officeDocument/2006/relationships/printerSettings" Target="printerSettings/printerSettings1.bin"/><Relationship Id="rId21" Type="http://schemas.openxmlformats.org/officeDocument/2006/relationships/presProps" Target="presProps.xml"/><Relationship Id="rId22" Type="http://schemas.openxmlformats.org/officeDocument/2006/relationships/viewProps" Target="viewProps.xml"/><Relationship Id="rId23" Type="http://schemas.openxmlformats.org/officeDocument/2006/relationships/theme" Target="theme/theme1.xml"/><Relationship Id="rId24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348" y="1371600"/>
            <a:ext cx="8147304" cy="1344168"/>
          </a:xfrm>
        </p:spPr>
        <p:txBody>
          <a:bodyPr vert="horz" lIns="91440" tIns="45720" rIns="91440" bIns="45720" rtlCol="0" anchor="b" anchorCtr="0"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algn="ctr" defTabSz="914400" rtl="0" eaLnBrk="1" latinLnBrk="0" hangingPunct="1">
              <a:lnSpc>
                <a:spcPts val="6400"/>
              </a:lnSpc>
              <a:spcBef>
                <a:spcPct val="0"/>
              </a:spcBef>
              <a:buNone/>
              <a:defRPr sz="6000" kern="12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348" y="2715767"/>
            <a:ext cx="8147304" cy="667512"/>
          </a:xfrm>
        </p:spPr>
        <p:txBody>
          <a:bodyPr vert="horz" lIns="91440" tIns="45720" rIns="91440" bIns="45720" rtlCol="0">
            <a:normAutofit/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 defTabSz="914400" rtl="0" eaLnBrk="1" latinLnBrk="0" hangingPunct="1">
              <a:spcBef>
                <a:spcPts val="0"/>
              </a:spcBef>
              <a:buClr>
                <a:schemeClr val="tx1">
                  <a:lumMod val="75000"/>
                  <a:lumOff val="25000"/>
                </a:schemeClr>
              </a:buClr>
              <a:buSzPct val="75000"/>
              <a:buFont typeface="Wingdings 2" pitchFamily="18" charset="2"/>
              <a:buNone/>
              <a:defRPr sz="2200" b="0" kern="120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2069C06D-4ED8-42C6-905D-CA84CA1B6CBF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2EB412-E790-42EA-81FE-2925D3A43D91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"/>
          </p:nvPr>
        </p:nvSpPr>
        <p:spPr>
          <a:xfrm>
            <a:off x="4805045" y="430306"/>
            <a:ext cx="3840480" cy="5432612"/>
          </a:xfrm>
          <a:solidFill>
            <a:schemeClr val="bg1">
              <a:lumMod val="85000"/>
            </a:schemeClr>
          </a:solidFill>
          <a:ln w="127000" cap="sq">
            <a:solidFill>
              <a:schemeClr val="bg1"/>
            </a:solidFill>
            <a:miter lim="800000"/>
          </a:ln>
          <a:effectLst>
            <a:outerShdw blurRad="76200" dist="12700" dir="5400000" sx="100500" sy="100500" rotWithShape="0">
              <a:prstClr val="black">
                <a:alpha val="30000"/>
              </a:prstClr>
            </a:outerShdw>
          </a:effectLst>
          <a:scene3d>
            <a:camera prst="orthographicFront"/>
            <a:lightRig rig="threePt" dir="t"/>
          </a:scene3d>
          <a:sp3d extrusionH="50800">
            <a:extrusionClr>
              <a:schemeClr val="tx1"/>
            </a:extrusionClr>
            <a:contourClr>
              <a:schemeClr val="tx1"/>
            </a:contourClr>
          </a:sp3d>
        </p:spPr>
        <p:txBody>
          <a:bodyPr vert="horz" lIns="91440" tIns="45720" rIns="91440" bIns="45720" rtlCol="0">
            <a:normAutofit/>
          </a:bodyPr>
          <a:lstStyle>
            <a:lvl1pPr marL="457200" indent="-457200" algn="l" defTabSz="914400" rtl="0" eaLnBrk="1" latinLnBrk="0" hangingPunct="1">
              <a:spcBef>
                <a:spcPts val="2000"/>
              </a:spcBef>
              <a:buClr>
                <a:schemeClr val="accent2">
                  <a:lumMod val="50000"/>
                  <a:lumOff val="50000"/>
                </a:schemeClr>
              </a:buClr>
              <a:buSzPct val="75000"/>
              <a:buFont typeface="Wingdings 2" pitchFamily="18" charset="2"/>
              <a:buNone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  <a:lvl7pPr marL="2743200" indent="-457200">
              <a:defRPr/>
            </a:lvl7pPr>
            <a:lvl8pPr marL="2743200" indent="-457200">
              <a:defRPr/>
            </a:lvl8pPr>
            <a:lvl9pPr marL="2743200" indent="-457200"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6EEE0E-EDB0-4D84-86B0-50833DF22902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61412" y="417513"/>
            <a:ext cx="1600200" cy="5708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1174" y="417513"/>
            <a:ext cx="6499225" cy="5708650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4372C-B5AB-4C39-B273-B99224EB4DD5}" type="datetime2">
              <a:rPr lang="en-US" smtClean="0"/>
              <a:t>Wednesday, November 20, 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losing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 vert="horz" lIns="91440" tIns="45720" rIns="91440" bIns="45720" rtlCol="0" anchor="ctr"/>
          <a:lstStyle>
            <a:lvl1pPr marL="0" algn="l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0B385921-A91A-409C-921C-0E0EC1E750EC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 vert="horz" lIns="91440" tIns="45720" rIns="91440" bIns="45720" rtlCol="0" anchor="ctr"/>
          <a:lstStyle>
            <a:lvl1pPr marL="0" algn="ct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 vert="horz" lIns="91440" tIns="45720" rIns="91440" bIns="45720" rtlCol="0" anchor="ctr"/>
          <a:lstStyle>
            <a:lvl1pPr marL="0" algn="r" defTabSz="914400" rtl="0" eaLnBrk="1" latinLnBrk="0" hangingPunct="1">
              <a:defRPr sz="1100" kern="1200"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  <a:latin typeface="+mn-lt"/>
                <a:ea typeface="+mn-ea"/>
                <a:cs typeface="+mn-cs"/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CB1CAA-32CD-4B55-B92A-B8F0843CACF4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 with Picture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8475" y="4343398"/>
            <a:ext cx="8147049" cy="1346013"/>
          </a:xfrm>
        </p:spPr>
        <p:txBody>
          <a:bodyPr>
            <a:normAutofit/>
            <a:scene3d>
              <a:camera prst="orthographicFront"/>
              <a:lightRig rig="threePt" dir="t">
                <a:rot lat="0" lon="0" rev="10800000"/>
              </a:lightRig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>
              <a:lnSpc>
                <a:spcPts val="6400"/>
              </a:lnSpc>
              <a:defRPr sz="6000">
                <a:solidFill>
                  <a:schemeClr val="bg1"/>
                </a:solidFill>
                <a:effectLst>
                  <a:outerShdw blurRad="25400" dist="1905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98475" y="5688105"/>
            <a:ext cx="8147050" cy="663387"/>
          </a:xfrm>
        </p:spPr>
        <p:txBody>
          <a:bodyPr>
            <a:scene3d>
              <a:camera prst="orthographicFront"/>
              <a:lightRig rig="threePt" dir="t"/>
            </a:scene3d>
            <a:sp3d extrusionH="57150">
              <a:bevelT w="38100" h="38100" prst="relaxedInset"/>
              <a:bevelB w="38100" h="38100" prst="relaxedInset"/>
            </a:sp3d>
          </a:bodyPr>
          <a:lstStyle>
            <a:lvl1pPr marL="0" indent="0" algn="ctr">
              <a:spcBef>
                <a:spcPts val="0"/>
              </a:spcBef>
              <a:buNone/>
              <a:defRPr b="0" baseline="0">
                <a:solidFill>
                  <a:schemeClr val="bg1"/>
                </a:solidFill>
                <a:effectLst>
                  <a:outerShdw blurRad="25400" dist="254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0B385921-A91A-409C-921C-0E0EC1E750EC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>
                    <a:lumMod val="75000"/>
                    <a:lumOff val="25000"/>
                  </a:schemeClr>
                </a:solidFill>
                <a:effectLst>
                  <a:outerShdw blurRad="25400" dist="12700" dir="4200000" algn="ctr" rotWithShape="0">
                    <a:schemeClr val="tx1">
                      <a:alpha val="40000"/>
                    </a:schemeClr>
                  </a:outerShdw>
                </a:effectLst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Picture Placeholder 7"/>
          <p:cNvSpPr>
            <a:spLocks noGrp="1"/>
          </p:cNvSpPr>
          <p:nvPr>
            <p:ph type="pic" sz="quarter" idx="13"/>
          </p:nvPr>
        </p:nvSpPr>
        <p:spPr>
          <a:xfrm>
            <a:off x="1981200" y="685800"/>
            <a:ext cx="5181600" cy="3352800"/>
          </a:xfrm>
          <a:solidFill>
            <a:schemeClr val="tx1">
              <a:lumMod val="75000"/>
            </a:schemeClr>
          </a:solidFill>
          <a:ln w="127000" cap="sq">
            <a:solidFill>
              <a:schemeClr val="tx1"/>
            </a:solidFill>
            <a:miter lim="800000"/>
          </a:ln>
          <a:effectLst>
            <a:outerShdw blurRad="63500" sx="101000" sy="101000" algn="ctr" rotWithShape="0">
              <a:schemeClr val="bg2">
                <a:lumMod val="20000"/>
                <a:lumOff val="80000"/>
                <a:alpha val="40000"/>
              </a:schemeClr>
            </a:outerShdw>
          </a:effectLst>
          <a:scene3d>
            <a:camera prst="orthographicFront"/>
            <a:lightRig rig="twoPt" dir="t">
              <a:rot lat="0" lon="0" rev="9000000"/>
            </a:lightRig>
          </a:scene3d>
          <a:sp3d prstMaterial="matte">
            <a:bevelT w="12700" prst="relaxedInset"/>
            <a:bevelB w="38100" h="127000" prst="relaxedInset"/>
            <a:extrusionClr>
              <a:schemeClr val="tx1"/>
            </a:extrusionClr>
            <a:contourClr>
              <a:schemeClr val="tx1"/>
            </a:contourClr>
          </a:sp3d>
        </p:spPr>
        <p:txBody>
          <a:bodyPr/>
          <a:lstStyle>
            <a:lvl1pPr>
              <a:buNone/>
              <a:defRPr/>
            </a:lvl1pPr>
          </a:lstStyle>
          <a:p>
            <a:r>
              <a:rPr lang="en-US" smtClean="0"/>
              <a:t>Drag picture to placeholder or click icon to add</a:t>
            </a:r>
            <a:endParaRPr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1774826"/>
            <a:ext cx="8147050" cy="1873250"/>
          </a:xfrm>
        </p:spPr>
        <p:txBody>
          <a:bodyPr anchor="b" anchorCtr="0"/>
          <a:lstStyle>
            <a:lvl1pPr algn="ctr">
              <a:defRPr sz="6000" b="0" cap="none" baseline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3654519"/>
            <a:ext cx="8147050" cy="1500187"/>
          </a:xfrm>
        </p:spPr>
        <p:txBody>
          <a:bodyPr anchor="t" anchorCtr="0">
            <a:normAutofit/>
          </a:bodyPr>
          <a:lstStyle>
            <a:lvl1pPr marL="0" indent="0" algn="ctr">
              <a:spcBef>
                <a:spcPts val="0"/>
              </a:spcBef>
              <a:buNone/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D8CDC4-3D19-4983-B478-82F6B8E5AB66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8475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805046" y="1762125"/>
            <a:ext cx="3840480" cy="436403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 marL="2290763" indent="-461963"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B82477-D5D3-4181-8C11-75D0F2433A87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8475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5046" y="1550894"/>
            <a:ext cx="3840480" cy="715962"/>
          </a:xfrm>
        </p:spPr>
        <p:txBody>
          <a:bodyPr anchor="b"/>
          <a:lstStyle>
            <a:lvl1pPr marL="0" indent="0" algn="ctr">
              <a:spcBef>
                <a:spcPts val="0"/>
              </a:spcBef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805046" y="2541494"/>
            <a:ext cx="3840480" cy="3584668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600"/>
            </a:lvl6pPr>
            <a:lvl7pPr marL="2290763" indent="-461963">
              <a:defRPr sz="1600"/>
            </a:lvl7pPr>
            <a:lvl8pPr marL="2290763" indent="-461963">
              <a:defRPr sz="1600"/>
            </a:lvl8pPr>
            <a:lvl9pPr marL="2290763" indent="-461963"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3E253B-1893-4367-8BAE-DF4BC10DC578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502920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4805045" y="2353235"/>
            <a:ext cx="3840480" cy="1588"/>
          </a:xfrm>
          <a:prstGeom prst="line">
            <a:avLst/>
          </a:prstGeom>
          <a:ln w="63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62300D-25B3-4603-86C9-4CB776489F00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314AD9-FCC8-48B7-B85B-012A91320DFF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7540" y="416859"/>
            <a:ext cx="3840480" cy="1994647"/>
          </a:xfrm>
        </p:spPr>
        <p:txBody>
          <a:bodyPr anchor="b"/>
          <a:lstStyle>
            <a:lvl1pPr algn="ctr">
              <a:defRPr sz="4400" b="0"/>
            </a:lvl1pPr>
          </a:lstStyle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92532" y="403412"/>
            <a:ext cx="3840480" cy="5722751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 marL="2290763" indent="-461963">
              <a:defRPr sz="1800"/>
            </a:lvl6pPr>
            <a:lvl7pPr marL="2290763" indent="-461963">
              <a:defRPr sz="1800"/>
            </a:lvl7pPr>
            <a:lvl8pPr marL="2290763" indent="-461963">
              <a:defRPr sz="1800"/>
            </a:lvl8pPr>
            <a:lvl9pPr marL="2290763" indent="-461963"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7540" y="2438400"/>
            <a:ext cx="3840480" cy="3316942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7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2DC50-D5DB-4F94-B367-9876CD2C4012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8475" y="94129"/>
            <a:ext cx="8147051" cy="1452283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8475" y="1761565"/>
            <a:ext cx="8147051" cy="436459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882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0B385921-A91A-409C-921C-0E0EC1E750EC}" type="datetime2">
              <a:rPr lang="en-US" smtClean="0"/>
              <a:t>Wednesday, November 20, 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81765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0" r:id="rId1"/>
    <p:sldLayoutId id="2147484001" r:id="rId2"/>
    <p:sldLayoutId id="2147484002" r:id="rId3"/>
    <p:sldLayoutId id="2147484003" r:id="rId4"/>
    <p:sldLayoutId id="2147484004" r:id="rId5"/>
    <p:sldLayoutId id="2147484005" r:id="rId6"/>
    <p:sldLayoutId id="2147484006" r:id="rId7"/>
    <p:sldLayoutId id="2147484007" r:id="rId8"/>
    <p:sldLayoutId id="2147484008" r:id="rId9"/>
    <p:sldLayoutId id="2147484009" r:id="rId10"/>
    <p:sldLayoutId id="2147484010" r:id="rId11"/>
    <p:sldLayoutId id="2147484011" r:id="rId12"/>
    <p:sldLayoutId id="2147484012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5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914400" rtl="0" eaLnBrk="1" latinLnBrk="0" hangingPunct="1">
        <a:spcBef>
          <a:spcPts val="2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9144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3716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828800" indent="-457200" algn="l" defTabSz="914400" rtl="0" eaLnBrk="1" latinLnBrk="0" hangingPunct="1">
        <a:spcBef>
          <a:spcPts val="6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286000" indent="-457200" algn="l" defTabSz="914400" rtl="0" eaLnBrk="1" latinLnBrk="0" hangingPunct="1">
        <a:spcBef>
          <a:spcPts val="6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7432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32051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657600" indent="-461963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SzPct val="75000"/>
        <a:buFont typeface="Wingdings 2" pitchFamily="18" charset="2"/>
        <a:buChar char=""/>
        <a:defRPr lang="en-US" sz="1800" kern="1200" dirty="0" smtClean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4119563" indent="-461963" algn="l" defTabSz="914400" rtl="0" eaLnBrk="1" latinLnBrk="0" hangingPunct="1">
        <a:spcBef>
          <a:spcPct val="20000"/>
        </a:spcBef>
        <a:buClr>
          <a:schemeClr val="tx1">
            <a:lumMod val="75000"/>
            <a:lumOff val="25000"/>
          </a:schemeClr>
        </a:buClr>
        <a:buSzPct val="75000"/>
        <a:buFont typeface="Wingdings 2" pitchFamily="18" charset="2"/>
        <a:buChar char=""/>
        <a:defRPr lang="en-US" sz="1800" kern="1200" dirty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png"/><Relationship Id="rId3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vasports.ca/videos/video-les-conseils-de-louis-garneau-saison-2-episode-11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png"/><Relationship Id="rId3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3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png"/><Relationship Id="rId3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3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Le Cyclisme</a:t>
            </a:r>
            <a:endParaRPr lang="fr-FR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Divya Balchander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7281" y="3642421"/>
            <a:ext cx="3983393" cy="26452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86026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 smtClean="0"/>
              <a:t>La Coupe du Monde Route Femmes (UCI)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Seulement des femmes</a:t>
            </a:r>
          </a:p>
          <a:p>
            <a:r>
              <a:rPr lang="fr-FR" dirty="0" smtClean="0"/>
              <a:t>6-12 évènements </a:t>
            </a:r>
          </a:p>
          <a:p>
            <a:r>
              <a:rPr lang="fr-FR" dirty="0" smtClean="0"/>
              <a:t>Création: 1998</a:t>
            </a:r>
          </a:p>
          <a:p>
            <a:r>
              <a:rPr lang="fr-FR" dirty="0" smtClean="0"/>
              <a:t>Marianne Vos: 4 victoires 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78038" y="3043102"/>
            <a:ext cx="4021389" cy="32241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877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Grand Prix de </a:t>
            </a:r>
            <a:r>
              <a:rPr lang="en-US" dirty="0" err="1" smtClean="0"/>
              <a:t>Plouay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Une partie de </a:t>
            </a:r>
            <a:r>
              <a:rPr lang="fr-FR" sz="2400" dirty="0" smtClean="0"/>
              <a:t>la coupe du monde de cyclisme sur route femmes</a:t>
            </a:r>
          </a:p>
          <a:p>
            <a:r>
              <a:rPr lang="fr-FR" dirty="0"/>
              <a:t>Août </a:t>
            </a:r>
            <a:endParaRPr lang="fr-FR" dirty="0" smtClean="0"/>
          </a:p>
          <a:p>
            <a:r>
              <a:rPr lang="fr-FR" dirty="0" smtClean="0"/>
              <a:t>Bretagne</a:t>
            </a:r>
          </a:p>
          <a:p>
            <a:r>
              <a:rPr lang="fr-FR" dirty="0" smtClean="0"/>
              <a:t>Création: 1931</a:t>
            </a:r>
          </a:p>
          <a:p>
            <a:r>
              <a:rPr lang="fr-FR" dirty="0" smtClean="0"/>
              <a:t>Partie de UCI: 2002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569556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439" y="-123917"/>
            <a:ext cx="6591953" cy="7091262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3165778" y="5855054"/>
            <a:ext cx="303638" cy="247831"/>
          </a:xfrm>
          <a:prstGeom prst="ellipse">
            <a:avLst/>
          </a:prstGeom>
          <a:solidFill>
            <a:srgbClr val="0000FF"/>
          </a:solidFill>
          <a:ln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0761" y="1407006"/>
            <a:ext cx="3724765" cy="3767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09448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387 0.01573 C 0.03839 0.01642 0.04291 0.01666 0.04742 0.01804 C 0.0509 0.01897 0.05767 0.02244 0.05767 0.02244 C 0.05871 0.02475 0.05941 0.0273 0.06097 0.02938 C 0.06236 0.03123 0.0648 0.03169 0.06619 0.03378 C 0.06879 0.03771 0.07296 0.04743 0.07296 0.04743 C 0.07522 0.05715 0.07956 0.0583 0.08651 0.06316 C 0.08877 0.06224 0.09138 0.06247 0.09329 0.06085 C 0.09624 0.05784 0.10423 0.04326 0.10684 0.0384 C 0.10788 0.03355 0.11083 0.02961 0.11188 0.02475 C 0.11309 0.01804 0.1117 0.01064 0.11361 0.00439 C 0.11361 0.00393 0.12334 -2.86904E-7 0.12369 -2.86904E-7 C 0.12647 -0.01134 0.1362 -0.02291 0.12213 -0.02939 C 0.11952 -0.03957 0.11153 -0.04605 0.1051 -0.05206 C 0.10354 -0.05762 0.10093 -0.06224 0.10006 -0.0678 C 0.09763 -0.0826 0.10093 -0.11268 0.08477 -0.11523 C 0.07678 -0.11662 0.06879 -0.11685 0.06097 -0.11754 C 0.05385 -0.12055 0.05107 -0.12171 0.04586 -0.12865 C 0.03839 -0.12795 0.03109 -0.12795 0.02379 -0.12657 C 0.01702 -0.12564 0.01268 -0.118 0.00677 -0.11523 C 0.00677 -0.11523 -0.00591 -0.11199 -0.00852 -0.1106 C -0.01182 -0.10644 -0.0146 -0.10204 -0.0186 -0.09949 C -0.02659 -0.0951 -0.02381 -0.09949 -0.03058 -0.09487 C -0.04448 -0.08584 -0.02746 -0.0944 -0.04066 -0.08816 C -0.04292 -0.08908 -0.04535 -0.08908 -0.04744 -0.09047 C -0.05126 -0.09302 -0.05769 -0.09949 -0.05769 -0.09949 C -0.0629 -0.12148 -0.05543 -0.14878 -0.07124 -0.16266 C -0.06776 -0.17631 -0.05942 -0.18464 -0.0728 -0.19644 C -0.07506 -0.20523 -0.0801 -0.20893 -0.08305 -0.2168 C -0.08375 -0.21842 -0.086 -0.22883 -0.08635 -0.23022 C -0.08409 -0.24434 -0.08739 -0.23763 -0.07627 -0.24156 C -0.0728 -0.24295 -0.0695 -0.2448 -0.06602 -0.24619 C -0.06446 -0.24711 -0.06099 -0.2485 -0.06099 -0.2485 C -0.05369 -0.25845 -0.05074 -0.27372 -0.04066 -0.27765 C -0.0384 -0.28228 -0.03527 -0.28621 -0.03388 -0.2913 C -0.03145 -0.30195 -0.03024 -0.31143 -0.02555 -0.32069 C -0.02416 -0.33503 -0.02693 -0.34336 -0.01686 -0.34776 C -0.00974 -0.37853 -0.01408 -0.36997 -0.01547 -0.42666 C -0.01373 -0.45951 -0.01721 -0.46322 -7.87352E-6 -0.47872 C 0.00451 -0.48774 0.00312 -0.49075 0.01024 -0.49676 C 0.01215 -0.50579 0.01354 -0.50949 0.02032 -0.5125 C 0.03057 -0.53263 0.03196 -0.56039 0.04238 -0.58029 C 0.04308 -0.59024 0.04117 -0.60204 0.04586 -0.60968 C 0.04864 -0.61477 0.05594 -0.6231 0.05594 -0.6231 C 0.05837 -0.63304 0.06184 -0.64369 0.06949 -0.64808 C 0.07261 -0.65017 0.07974 -0.65248 0.07974 -0.65248 C 0.0912 -0.66289 0.08842 -0.65641 0.09155 -0.66821 C 0.09138 -0.6696 0.09155 -0.69598 0.08808 -0.70454 C 0.08599 -0.7094 0.0813 -0.71796 0.0813 -0.71796 C 0.07765 -0.733 0.08008 -0.74827 0.08304 -0.76308 C 0.07244 -0.77279 0.08338 -0.76539 0.07296 -0.76539 C 0.06949 -0.76539 0.05976 -0.76863 0.05594 -0.76979 C 0.04256 -0.77904 0.03005 -0.78575 0.01528 -0.79015 C 0.01685 -0.78136 0.01806 -0.77534 0.02206 -0.7677 C 0.02136 -0.75637 0.02119 -0.74503 0.02032 -0.73369 C 0.01963 -0.72744 0.0132 -0.71287 0.01181 -0.70662 C 0.01146 -0.7057 0.00885 -0.69436 0.00851 -0.6932 C 0.00017 -0.67654 -0.02138 -0.67307 -0.03388 -0.66382 C -0.04118 -0.65873 -0.04344 -0.6497 -0.04917 -0.64346 C -0.05213 -0.64045 -0.05612 -0.63952 -0.05925 -0.63675 C -0.06047 -0.63466 -0.06133 -0.63212 -0.06272 -0.63004 C -0.06429 -0.62819 -0.06655 -0.62749 -0.06776 -0.62541 C -0.07054 -0.62148 -0.07454 -0.61176 -0.07454 -0.61176 C -0.07662 -0.59302 -0.07923 -0.59163 -0.08305 -0.57566 C -0.10842 -0.59903 -0.0695 -0.48173 -0.0933 -0.47201 C -0.09816 -0.44355 -0.10286 -0.38293 -0.08809 -0.35447 C -0.08652 -0.34637 -0.08479 -0.33804 -0.08305 -0.32971 C -0.08236 -0.31676 -0.08236 -0.29801 -0.07801 -0.28459 C -0.07732 -0.28205 -0.07558 -0.2802 -0.07454 -0.27765 C -0.07384 -0.27557 -0.0735 -0.27326 -0.0728 -0.27094 C -0.0735 -0.26724 -0.0728 -0.26285 -0.07454 -0.25961 C -0.07888 -0.25243 -0.08409 -0.25105 -0.08983 -0.2485 C -0.09886 -0.25637 -0.10129 -0.27002 -0.11015 -0.27765 C -0.11363 -0.28459 -0.11432 -0.29107 -0.11693 -0.29801 C -0.12058 -0.30704 -0.12683 -0.31005 -0.13222 -0.31606 C -0.13569 -0.31999 -0.13725 -0.32624 -0.14073 -0.32971 C -0.14125 -0.33041 -0.15028 -0.33388 -0.15081 -0.33411 C -0.16644 -0.34799 -0.18242 -0.33434 -0.19823 -0.33203 C -0.20675 -0.33087 -0.21526 -0.33064 -0.22377 -0.32971 C -0.22586 -0.32208 -0.22551 -0.31537 -0.2203 -0.30935 C -0.21734 -0.30588 -0.21022 -0.30033 -0.21022 -0.30033 C -0.20918 -0.29593 -0.20796 -0.2913 -0.20675 -0.28668 C -0.20362 -0.27441 -0.20675 -0.28043 -0.19146 -0.27765 C -0.1819 -0.26932 -0.19024 -0.27881 -0.18468 -0.26423 C -0.18086 -0.25382 -0.17669 -0.24572 -0.16957 -0.23948 C -0.16905 -0.23716 -0.16905 -0.23462 -0.16783 -0.23254 C -0.16662 -0.23045 -0.16436 -0.22999 -0.16279 -0.22814 C -0.15723 -0.22212 -0.15532 -0.21541 -0.14907 -0.21009 C -0.14803 -0.20778 -0.14733 -0.20523 -0.14577 -0.20315 C -0.14438 -0.2013 -0.14212 -0.20084 -0.14073 -0.19875 C -0.13604 -0.19089 -0.14038 -0.18719 -0.13048 -0.18302 C -0.12266 -0.16729 -0.12718 -0.17238 -0.11867 -0.16497 C -0.11589 -0.15063 -0.11224 -0.14716 -0.10164 -0.1423 C -0.09834 -0.13929 -0.09504 -0.13628 -0.09156 -0.13328 C -0.09 -0.13189 -0.08635 -0.12865 -0.08635 -0.12865 C -0.07766 -0.11083 -0.08913 -0.13235 -0.07801 -0.11754 C -0.06689 -0.10273 -0.0827 -0.11777 -0.0695 -0.1062 C -0.07019 -0.10412 -0.07193 -0.10181 -0.07124 -0.09949 C -0.07054 -0.09695 -0.06741 -0.09718 -0.06602 -0.09487 C -0.06498 -0.09325 -0.06533 -0.09047 -0.06446 -0.08816 C -0.06359 -0.08584 -0.0622 -0.08376 -0.06099 -0.08145 C -0.05994 -0.07705 -0.05873 -0.07266 -0.05769 -0.0678 C -0.05664 -0.06178 -0.05421 -0.04975 -0.05421 -0.04975 C -0.05265 -0.05067 -0.05091 -0.05137 -0.04917 -0.05206 C -0.04761 -0.05299 -0.045 -0.05646 -0.04431 -0.05415 C -0.04188 -0.04813 -0.04431 -0.04049 -0.0424 -0.03402 C -0.04066 -0.02592 -0.0285 -0.01875 -0.02207 -0.01597 C -0.01564 -0.01042 -0.00348 -0.00926 -7.87352E-6 -2.86904E-7 " pathEditMode="relative" ptsTypes="fffffffffffffffffffffffffffffffffffffffffffffffffffffffffffffffffffffffffffffffffffffffffffffffffffffffffffA">
                                      <p:cBhvr>
                                        <p:cTn id="6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vid</a:t>
            </a:r>
            <a:r>
              <a:rPr lang="fr-FR" dirty="0" err="1"/>
              <a:t>é</a:t>
            </a:r>
            <a:r>
              <a:rPr lang="en-US" dirty="0" smtClean="0"/>
              <a:t>o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>
                <a:hlinkClick r:id="rId2"/>
              </a:rPr>
              <a:t>http://tvasports.ca/videos/video-les-conseils-de-louis-garneau-saison-2-episode-11</a:t>
            </a:r>
            <a:endParaRPr lang="fr-FR" dirty="0" smtClean="0"/>
          </a:p>
          <a:p>
            <a:r>
              <a:rPr lang="fr-FR" dirty="0" smtClean="0"/>
              <a:t>Quel est le technique de descendre?</a:t>
            </a:r>
          </a:p>
          <a:p>
            <a:r>
              <a:rPr lang="fr-FR" dirty="0" smtClean="0"/>
              <a:t>Quoi doit-on faire quand on tourne? Pourquoi?</a:t>
            </a:r>
          </a:p>
          <a:p>
            <a:r>
              <a:rPr lang="fr-FR" dirty="0" smtClean="0"/>
              <a:t>Que pensez-vous </a:t>
            </a:r>
            <a:r>
              <a:rPr lang="fr-FR" dirty="0" smtClean="0">
                <a:latin typeface="+mj-lt"/>
              </a:rPr>
              <a:t>les précautions d’</a:t>
            </a:r>
            <a:r>
              <a:rPr lang="fr-FR" dirty="0" smtClean="0">
                <a:latin typeface="+mj-lt"/>
                <a:ea typeface="Lucida Grande"/>
                <a:cs typeface="Lucida Grande"/>
              </a:rPr>
              <a:t>ê</a:t>
            </a:r>
            <a:r>
              <a:rPr lang="fr-FR" dirty="0" smtClean="0">
                <a:latin typeface="+mj-lt"/>
              </a:rPr>
              <a:t>tre s</a:t>
            </a:r>
            <a:r>
              <a:rPr lang="fr-FR" dirty="0" smtClean="0">
                <a:latin typeface="+mj-lt"/>
                <a:ea typeface="Lucida Grande"/>
                <a:cs typeface="Lucida Grande"/>
              </a:rPr>
              <a:t>ûr</a:t>
            </a:r>
            <a:r>
              <a:rPr lang="fr-FR" dirty="0">
                <a:latin typeface="+mj-lt"/>
                <a:ea typeface="Lucida Grande"/>
                <a:cs typeface="Lucida Grande"/>
              </a:rPr>
              <a:t>?</a:t>
            </a:r>
            <a:endParaRPr lang="fr-FR" dirty="0" smtClean="0">
              <a:latin typeface="+mj-lt"/>
            </a:endParaRP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5121156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dopage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l’EPO</a:t>
            </a:r>
          </a:p>
          <a:p>
            <a:r>
              <a:rPr lang="fr-FR" dirty="0" smtClean="0"/>
              <a:t>Dopage sanguin </a:t>
            </a:r>
          </a:p>
          <a:p>
            <a:r>
              <a:rPr lang="fr-FR" dirty="0" smtClean="0"/>
              <a:t>Dopage mécanique </a:t>
            </a:r>
          </a:p>
          <a:p>
            <a:r>
              <a:rPr lang="fr-FR" dirty="0" smtClean="0"/>
              <a:t>Lance Armstrong: 1999-2005</a:t>
            </a:r>
          </a:p>
          <a:p>
            <a:pPr lvl="1"/>
            <a:r>
              <a:rPr lang="fr-FR" dirty="0"/>
              <a:t>USADA: </a:t>
            </a:r>
            <a:r>
              <a:rPr lang="fr-FR" dirty="0" smtClean="0"/>
              <a:t>« le </a:t>
            </a:r>
            <a:r>
              <a:rPr lang="fr-FR" dirty="0"/>
              <a:t>programme de dopage le plus sophistiqué, professionnalisé et réussi que le sport </a:t>
            </a:r>
            <a:r>
              <a:rPr lang="fr-FR" dirty="0" smtClean="0"/>
              <a:t>avait </a:t>
            </a:r>
            <a:r>
              <a:rPr lang="fr-FR" dirty="0"/>
              <a:t>jamais </a:t>
            </a:r>
            <a:r>
              <a:rPr lang="fr-FR" dirty="0" smtClean="0"/>
              <a:t>voir »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629473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Pourquoi est-il, le cyclisme, importante en France? </a:t>
            </a:r>
            <a:endParaRPr lang="fr-F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Bicyclette= le mot d’origine français</a:t>
            </a:r>
          </a:p>
          <a:p>
            <a:r>
              <a:rPr lang="fr-FR" dirty="0" smtClean="0"/>
              <a:t>La Tour de France</a:t>
            </a:r>
          </a:p>
          <a:p>
            <a:r>
              <a:rPr lang="fr-FR" dirty="0" smtClean="0"/>
              <a:t>Les jeux olympiques</a:t>
            </a:r>
          </a:p>
          <a:p>
            <a:r>
              <a:rPr lang="fr-FR" dirty="0" smtClean="0"/>
              <a:t>Les routes touristiques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0410" y="2919012"/>
            <a:ext cx="4147869" cy="277077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467427" y="5839562"/>
            <a:ext cx="19825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Lac </a:t>
            </a:r>
            <a:r>
              <a:rPr lang="en-US" dirty="0" err="1" smtClean="0"/>
              <a:t>d’Annecy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7358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L’article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Qui est Tracey Gaudry?</a:t>
            </a:r>
          </a:p>
          <a:p>
            <a:r>
              <a:rPr lang="fr-FR" dirty="0" smtClean="0"/>
              <a:t>Quelle est l’objectif de la Commission Femmes?</a:t>
            </a:r>
          </a:p>
          <a:p>
            <a:r>
              <a:rPr lang="fr-FR" dirty="0" smtClean="0"/>
              <a:t>Quelle mesures va-t-elle, la Commission Femmes, prendre?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6699960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9300871"/>
              </p:ext>
            </p:extLst>
          </p:nvPr>
        </p:nvGraphicFramePr>
        <p:xfrm>
          <a:off x="281637" y="275126"/>
          <a:ext cx="8701671" cy="64473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00557"/>
                <a:gridCol w="2900557"/>
                <a:gridCol w="2900557"/>
              </a:tblGrid>
              <a:tr h="563748"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Produits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Pratiques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err="1" smtClean="0"/>
                        <a:t>Perspectifs</a:t>
                      </a:r>
                      <a:endParaRPr lang="en-US" dirty="0"/>
                    </a:p>
                  </a:txBody>
                  <a:tcPr/>
                </a:tc>
              </a:tr>
              <a:tr h="5883592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15683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Works Cited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Whatsgood206.org</a:t>
            </a:r>
          </a:p>
          <a:p>
            <a:r>
              <a:rPr lang="en-US" dirty="0" err="1" smtClean="0"/>
              <a:t>Themarysue.com</a:t>
            </a:r>
            <a:endParaRPr lang="en-US" dirty="0" smtClean="0"/>
          </a:p>
          <a:p>
            <a:r>
              <a:rPr lang="en-US" dirty="0" err="1" smtClean="0"/>
              <a:t>Cyclingfans.com</a:t>
            </a:r>
            <a:endParaRPr lang="en-US" dirty="0" smtClean="0"/>
          </a:p>
          <a:p>
            <a:r>
              <a:rPr lang="en-US" dirty="0" err="1" smtClean="0"/>
              <a:t>Pompiers.plouay.fr</a:t>
            </a:r>
            <a:endParaRPr lang="en-US" dirty="0" smtClean="0"/>
          </a:p>
          <a:p>
            <a:r>
              <a:rPr lang="en-US" dirty="0" err="1" smtClean="0"/>
              <a:t>Bugbog.com</a:t>
            </a:r>
            <a:endParaRPr lang="en-US" dirty="0" smtClean="0"/>
          </a:p>
          <a:p>
            <a:r>
              <a:rPr lang="en-US" dirty="0" err="1" smtClean="0"/>
              <a:t>Medicaldrugeffects.com</a:t>
            </a:r>
            <a:endParaRPr lang="en-US" dirty="0" smtClean="0"/>
          </a:p>
          <a:p>
            <a:r>
              <a:rPr lang="en-US" dirty="0" err="1" smtClean="0"/>
              <a:t>Copquest.com</a:t>
            </a:r>
            <a:r>
              <a:rPr lang="en-US" dirty="0" smtClean="0"/>
              <a:t> </a:t>
            </a:r>
          </a:p>
          <a:p>
            <a:r>
              <a:rPr lang="en-US" dirty="0" err="1" smtClean="0"/>
              <a:t>Zimbio.com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30784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400" dirty="0"/>
              <a:t>Les Questions </a:t>
            </a:r>
            <a:r>
              <a:rPr lang="fr-FR" sz="4400" dirty="0" smtClean="0"/>
              <a:t>Pre-</a:t>
            </a:r>
            <a:r>
              <a:rPr lang="fr-FR" sz="4400" dirty="0"/>
              <a:t>P</a:t>
            </a:r>
            <a:r>
              <a:rPr lang="fr-FR" sz="4400" dirty="0" smtClean="0"/>
              <a:t>resentation</a:t>
            </a:r>
            <a:endParaRPr lang="en-US" sz="4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Que savez-vous au sujet du cyclisme?</a:t>
            </a:r>
          </a:p>
          <a:p>
            <a:r>
              <a:rPr lang="fr-FR" dirty="0" smtClean="0"/>
              <a:t>Quelles sont les grandes courses du cyclisme?</a:t>
            </a:r>
          </a:p>
          <a:p>
            <a:r>
              <a:rPr lang="fr-FR" dirty="0" smtClean="0"/>
              <a:t>Pourquoi est-il, le cyclisme, populaire en France? </a:t>
            </a:r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85660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Freiner: Ralentir un corps en mouvement jusqu'à en arrêter éventuellement le mouvement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8777" y="2726162"/>
            <a:ext cx="3159696" cy="362455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2696" y="3422650"/>
            <a:ext cx="4241800" cy="1917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290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Pistes: Chemin réservé à certaines catégories d'usagers : Piste cyclable; Anneau circulaire ou elliptique ou parcours aménagé pour pratiquer certains sports, disputer certaines courses : Piste d'hippodrome.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057" y="3449330"/>
            <a:ext cx="5178169" cy="296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290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Dopage: Fait d'administrer, d'inciter à l'usage, de faciliter l'utilisation, en vue d'une compétition sportive, de substances ou de procédés de nature à accroître artificiellement les capacités physiques d'une personne ou d'un animal ou à masquer leur emploi en vue d'un contrôle.</a:t>
            </a:r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7960" y="3586679"/>
            <a:ext cx="1952715" cy="311259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13312" y="3586679"/>
            <a:ext cx="2371664" cy="2845040"/>
          </a:xfrm>
          <a:prstGeom prst="rect">
            <a:avLst/>
          </a:prstGeom>
        </p:spPr>
      </p:pic>
      <p:sp>
        <p:nvSpPr>
          <p:cNvPr id="7" name="Right Arrow 6"/>
          <p:cNvSpPr/>
          <p:nvPr/>
        </p:nvSpPr>
        <p:spPr>
          <a:xfrm>
            <a:off x="3777115" y="4622625"/>
            <a:ext cx="1628357" cy="822960"/>
          </a:xfrm>
          <a:prstGeom prst="rightArrow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5290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Preuve: Élément matériel (exemple document contractuel, attestation) qui démontre, établit, prouve la vérité ou la réalité d'une situation de fait ou de droit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8500" y="3341402"/>
            <a:ext cx="3762177" cy="2960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29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Sprinteur: En cyclisme, routier capable d'accélérer brutalement à proximité immédiate de l'arrivée.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0335" y="3055336"/>
            <a:ext cx="4542811" cy="291565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2065" y="3267424"/>
            <a:ext cx="3492500" cy="2324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7983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Grimpeur: Cycliste particulièrement à l'aise dans l'ascension des côtes et des cols.</a:t>
            </a:r>
            <a:endParaRPr lang="fr-FR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67453" y="2587272"/>
            <a:ext cx="5807808" cy="38718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5290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Le </a:t>
            </a:r>
            <a:r>
              <a:rPr lang="en-US" dirty="0" err="1" smtClean="0"/>
              <a:t>vocabulaire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vainqueur: Qui remporte ou a remporté une victoire : L'équipe vainqueur du championnat.</a:t>
            </a:r>
          </a:p>
          <a:p>
            <a:endParaRPr lang="fr-FR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17465" y="2493819"/>
            <a:ext cx="4106140" cy="376396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009" y="3069212"/>
            <a:ext cx="3610774" cy="23831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54912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Relationship Id="rId3" Type="http://schemas.openxmlformats.org/officeDocument/2006/relationships/image" Target="../media/image3.jpeg"/></Relationships>
</file>

<file path=ppt/theme/theme1.xml><?xml version="1.0" encoding="utf-8"?>
<a:theme xmlns:a="http://schemas.openxmlformats.org/drawingml/2006/main" name="Saddle">
  <a:themeElements>
    <a:clrScheme name="Saddle">
      <a:dk1>
        <a:srgbClr val="302C24"/>
      </a:dk1>
      <a:lt1>
        <a:sysClr val="window" lastClr="FFFFFF"/>
      </a:lt1>
      <a:dk2>
        <a:srgbClr val="AC6416"/>
      </a:dk2>
      <a:lt2>
        <a:srgbClr val="E8E4DB"/>
      </a:lt2>
      <a:accent1>
        <a:srgbClr val="C6B178"/>
      </a:accent1>
      <a:accent2>
        <a:srgbClr val="9C5B14"/>
      </a:accent2>
      <a:accent3>
        <a:srgbClr val="71B2BC"/>
      </a:accent3>
      <a:accent4>
        <a:srgbClr val="78AA5D"/>
      </a:accent4>
      <a:accent5>
        <a:srgbClr val="867099"/>
      </a:accent5>
      <a:accent6>
        <a:srgbClr val="4C6F75"/>
      </a:accent6>
      <a:hlink>
        <a:srgbClr val="F27B0E"/>
      </a:hlink>
      <a:folHlink>
        <a:srgbClr val="989268"/>
      </a:folHlink>
    </a:clrScheme>
    <a:fontScheme name="Saddle">
      <a:maj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ajorFont>
      <a:minorFont>
        <a:latin typeface="Book Antiqua"/>
        <a:ea typeface=""/>
        <a:cs typeface=""/>
        <a:font script="Jpan" typeface="ＭＳ 明朝"/>
        <a:font script="Hans" typeface="宋体"/>
        <a:font script="Hant" typeface="新細明體"/>
      </a:minorFont>
    </a:fontScheme>
    <a:fmtScheme name="Saddle">
      <a:fillStyleLst>
        <a:solidFill>
          <a:schemeClr val="phClr"/>
        </a:solidFill>
        <a:gradFill rotWithShape="1">
          <a:gsLst>
            <a:gs pos="0">
              <a:schemeClr val="phClr"/>
            </a:gs>
            <a:gs pos="30000">
              <a:schemeClr val="phClr">
                <a:tint val="80000"/>
              </a:schemeClr>
            </a:gs>
            <a:gs pos="100000">
              <a:schemeClr val="phClr">
                <a:tint val="100000"/>
              </a:schemeClr>
            </a:gs>
          </a:gsLst>
          <a:path path="rect">
            <a:fillToRect l="50000" r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70000"/>
                <a:satMod val="120000"/>
              </a:schemeClr>
              <a:schemeClr val="phClr">
                <a:tint val="30000"/>
                <a:satMod val="120000"/>
              </a:schemeClr>
            </a:duotone>
          </a:blip>
          <a:stretch/>
        </a:blipFill>
      </a:fillStyleLst>
      <a:lnStyleLst>
        <a:ln w="254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50800" cap="flat" cmpd="dbl" algn="ctr">
          <a:solidFill>
            <a:schemeClr val="phClr"/>
          </a:solidFill>
          <a:prstDash val="solid"/>
        </a:ln>
        <a:ln w="76200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FFFFFF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sunrise" dir="tl">
              <a:rot lat="0" lon="0" rev="1200000"/>
            </a:lightRig>
          </a:scene3d>
          <a:sp3d prstMaterial="softEdge">
            <a:bevelT w="0" h="0"/>
          </a:sp3d>
        </a:effectStyle>
        <a:effectStyle>
          <a:effectLst>
            <a:innerShdw blurRad="76200" dist="38100" dir="13500000">
              <a:srgbClr val="FFFFFF">
                <a:alpha val="75000"/>
              </a:srgbClr>
            </a:innerShdw>
          </a:effectLst>
          <a:scene3d>
            <a:camera prst="perspectiveFront" fov="2400000"/>
            <a:lightRig rig="twoPt" dir="tl"/>
          </a:scene3d>
          <a:sp3d>
            <a:bevelT w="25400" h="12700" prst="angle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2">
            <a:duotone>
              <a:schemeClr val="phClr">
                <a:shade val="30000"/>
                <a:satMod val="250000"/>
              </a:schemeClr>
              <a:schemeClr val="phClr">
                <a:tint val="50000"/>
                <a:satMod val="200000"/>
              </a:schemeClr>
            </a:duotone>
          </a:blip>
          <a:stretch/>
        </a:blipFill>
        <a:blipFill rotWithShape="1">
          <a:blip xmlns:r="http://schemas.openxmlformats.org/officeDocument/2006/relationships" r:embed="rId3">
            <a:duotone>
              <a:schemeClr val="phClr">
                <a:shade val="90000"/>
                <a:hueMod val="90000"/>
                <a:satMod val="150000"/>
                <a:lumMod val="90000"/>
              </a:schemeClr>
              <a:schemeClr val="phClr">
                <a:tint val="70000"/>
                <a:shade val="80000"/>
                <a:satMod val="300000"/>
                <a:lumMod val="110000"/>
              </a:schemeClr>
            </a:duotone>
          </a:blip>
          <a:stretch/>
        </a:blip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Saddle.thmx</Template>
  <TotalTime>644</TotalTime>
  <Words>411</Words>
  <Application>Microsoft Macintosh PowerPoint</Application>
  <PresentationFormat>On-screen Show (4:3)</PresentationFormat>
  <Paragraphs>64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Saddle</vt:lpstr>
      <vt:lpstr>Le Cyclisme</vt:lpstr>
      <vt:lpstr>Les Questions Pre-Presentation</vt:lpstr>
      <vt:lpstr>Le vocabulaire</vt:lpstr>
      <vt:lpstr>Le vocabulaire</vt:lpstr>
      <vt:lpstr>Le vocabulaire</vt:lpstr>
      <vt:lpstr>Le vocabulaire</vt:lpstr>
      <vt:lpstr>Le vocabulaire</vt:lpstr>
      <vt:lpstr>Le vocabulaire</vt:lpstr>
      <vt:lpstr>Le vocabulaire</vt:lpstr>
      <vt:lpstr>La Coupe du Monde Route Femmes (UCI)</vt:lpstr>
      <vt:lpstr>Grand Prix de Plouay</vt:lpstr>
      <vt:lpstr>PowerPoint Presentation</vt:lpstr>
      <vt:lpstr>Le vidéo </vt:lpstr>
      <vt:lpstr>Le dopage</vt:lpstr>
      <vt:lpstr>Pourquoi est-il, le cyclisme, importante en France? </vt:lpstr>
      <vt:lpstr>L’article</vt:lpstr>
      <vt:lpstr>PowerPoint Presentation</vt:lpstr>
      <vt:lpstr>Works Cited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 Cyclisme</dc:title>
  <dc:creator>Divya Balchander</dc:creator>
  <cp:lastModifiedBy>Divya Balchander</cp:lastModifiedBy>
  <cp:revision>20</cp:revision>
  <dcterms:created xsi:type="dcterms:W3CDTF">2013-11-21T03:44:54Z</dcterms:created>
  <dcterms:modified xsi:type="dcterms:W3CDTF">2013-11-21T14:29:16Z</dcterms:modified>
</cp:coreProperties>
</file>